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4"/>
    <p:sldMasterId id="214748366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Sniglet"/>
      <p:regular r:id="rId17"/>
    </p:embeddedFont>
    <p:embeddedFont>
      <p:font typeface="Bangers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Sniglet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font" Target="fonts/Banger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efa098f3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efa098f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efa0984c8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efa0984c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TBD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5efa0984c8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5efa0984c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efa0984c8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efa0984c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efa0984c8_0_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efa0984c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efa0984c8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efa0984c8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fa0984c8_0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fa0984c8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efa0984c8_0_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efa0984c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efa0984c8_0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efa0984c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would someone want the tasiest? The healthiest?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efa0984c8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efa0984c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55" name="Google Shape;55;p14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>
            <a:off x="1315275" y="9212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57" name="Google Shape;57;p14"/>
          <p:cNvSpPr/>
          <p:nvPr/>
        </p:nvSpPr>
        <p:spPr>
          <a:xfrm>
            <a:off x="1010475" y="616425"/>
            <a:ext cx="6411650" cy="3910600"/>
          </a:xfrm>
          <a:custGeom>
            <a:rect b="b" l="l" r="r" t="t"/>
            <a:pathLst>
              <a:path extrusionOk="0" h="156424" w="256466">
                <a:moveTo>
                  <a:pt x="39612" y="0"/>
                </a:moveTo>
                <a:lnTo>
                  <a:pt x="39612" y="26023"/>
                </a:lnTo>
                <a:lnTo>
                  <a:pt x="0" y="23918"/>
                </a:lnTo>
                <a:lnTo>
                  <a:pt x="40190" y="61876"/>
                </a:lnTo>
                <a:lnTo>
                  <a:pt x="40190" y="156424"/>
                </a:lnTo>
                <a:lnTo>
                  <a:pt x="256466" y="139076"/>
                </a:lnTo>
                <a:lnTo>
                  <a:pt x="248659" y="1995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58" name="Google Shape;58;p14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4.png" id="60" name="Google Shape;60;p15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5"/>
          <p:cNvSpPr/>
          <p:nvPr/>
        </p:nvSpPr>
        <p:spPr>
          <a:xfrm flipH="1" rot="169468">
            <a:off x="3608972" y="6461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001936">
              <a:alpha val="21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5"/>
          <p:cNvSpPr/>
          <p:nvPr/>
        </p:nvSpPr>
        <p:spPr>
          <a:xfrm flipH="1" rot="169468">
            <a:off x="3380372" y="417596"/>
            <a:ext cx="5247975" cy="3809532"/>
          </a:xfrm>
          <a:prstGeom prst="wedgeEllipseCallout">
            <a:avLst>
              <a:gd fmla="val -42509" name="adj1"/>
              <a:gd fmla="val 62980" name="adj2"/>
            </a:avLst>
          </a:pr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5"/>
          <p:cNvSpPr txBox="1"/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4101125" y="2687651"/>
            <a:ext cx="3767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2.png" id="67" name="Google Shape;67;p16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6"/>
          <p:cNvSpPr/>
          <p:nvPr/>
        </p:nvSpPr>
        <p:spPr>
          <a:xfrm>
            <a:off x="1992350" y="3777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69" name="Google Shape;69;p16"/>
          <p:cNvSpPr/>
          <p:nvPr/>
        </p:nvSpPr>
        <p:spPr>
          <a:xfrm>
            <a:off x="1763750" y="-114625"/>
            <a:ext cx="5616577" cy="5220440"/>
          </a:xfrm>
          <a:custGeom>
            <a:rect b="b" l="l" r="r" t="t"/>
            <a:pathLst>
              <a:path extrusionOk="0" h="106692" w="114788">
                <a:moveTo>
                  <a:pt x="40479" y="15324"/>
                </a:moveTo>
                <a:lnTo>
                  <a:pt x="41346" y="3758"/>
                </a:lnTo>
                <a:lnTo>
                  <a:pt x="52623" y="13878"/>
                </a:lnTo>
                <a:lnTo>
                  <a:pt x="56382" y="0"/>
                </a:lnTo>
                <a:lnTo>
                  <a:pt x="63610" y="14746"/>
                </a:lnTo>
                <a:lnTo>
                  <a:pt x="70549" y="2024"/>
                </a:lnTo>
                <a:lnTo>
                  <a:pt x="75754" y="17926"/>
                </a:lnTo>
                <a:lnTo>
                  <a:pt x="85006" y="6939"/>
                </a:lnTo>
                <a:lnTo>
                  <a:pt x="85006" y="23131"/>
                </a:lnTo>
                <a:lnTo>
                  <a:pt x="100620" y="13589"/>
                </a:lnTo>
                <a:lnTo>
                  <a:pt x="96861" y="31516"/>
                </a:lnTo>
                <a:lnTo>
                  <a:pt x="111896" y="26889"/>
                </a:lnTo>
                <a:lnTo>
                  <a:pt x="100909" y="41057"/>
                </a:lnTo>
                <a:lnTo>
                  <a:pt x="114209" y="42214"/>
                </a:lnTo>
                <a:lnTo>
                  <a:pt x="104379" y="53201"/>
                </a:lnTo>
                <a:lnTo>
                  <a:pt x="114788" y="59851"/>
                </a:lnTo>
                <a:lnTo>
                  <a:pt x="101198" y="64188"/>
                </a:lnTo>
                <a:lnTo>
                  <a:pt x="105246" y="74886"/>
                </a:lnTo>
                <a:lnTo>
                  <a:pt x="93102" y="73730"/>
                </a:lnTo>
                <a:lnTo>
                  <a:pt x="97150" y="85006"/>
                </a:lnTo>
                <a:lnTo>
                  <a:pt x="88187" y="81537"/>
                </a:lnTo>
                <a:lnTo>
                  <a:pt x="87319" y="95994"/>
                </a:lnTo>
                <a:lnTo>
                  <a:pt x="76043" y="91078"/>
                </a:lnTo>
                <a:lnTo>
                  <a:pt x="71417" y="101776"/>
                </a:lnTo>
                <a:lnTo>
                  <a:pt x="64478" y="93970"/>
                </a:lnTo>
                <a:lnTo>
                  <a:pt x="58984" y="106692"/>
                </a:lnTo>
                <a:lnTo>
                  <a:pt x="52334" y="88187"/>
                </a:lnTo>
                <a:lnTo>
                  <a:pt x="45105" y="100620"/>
                </a:lnTo>
                <a:lnTo>
                  <a:pt x="41636" y="86741"/>
                </a:lnTo>
                <a:lnTo>
                  <a:pt x="29492" y="102355"/>
                </a:lnTo>
                <a:lnTo>
                  <a:pt x="29781" y="83271"/>
                </a:lnTo>
                <a:lnTo>
                  <a:pt x="20239" y="87319"/>
                </a:lnTo>
                <a:lnTo>
                  <a:pt x="21107" y="76332"/>
                </a:lnTo>
                <a:lnTo>
                  <a:pt x="4915" y="79224"/>
                </a:lnTo>
                <a:lnTo>
                  <a:pt x="16191" y="66212"/>
                </a:lnTo>
                <a:lnTo>
                  <a:pt x="7806" y="62164"/>
                </a:lnTo>
                <a:lnTo>
                  <a:pt x="14167" y="56960"/>
                </a:lnTo>
                <a:lnTo>
                  <a:pt x="0" y="47997"/>
                </a:lnTo>
                <a:lnTo>
                  <a:pt x="18215" y="43081"/>
                </a:lnTo>
                <a:lnTo>
                  <a:pt x="9252" y="31516"/>
                </a:lnTo>
                <a:lnTo>
                  <a:pt x="26022" y="33540"/>
                </a:lnTo>
                <a:lnTo>
                  <a:pt x="16191" y="18504"/>
                </a:lnTo>
                <a:lnTo>
                  <a:pt x="31516" y="23420"/>
                </a:lnTo>
                <a:lnTo>
                  <a:pt x="32094" y="11854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2905800" y="2161800"/>
            <a:ext cx="33324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ngers"/>
              <a:buChar char="×"/>
              <a:defRPr sz="2400">
                <a:solidFill>
                  <a:srgbClr val="000000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1pPr>
            <a:lvl2pPr lvl="1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2pPr>
            <a:lvl3pPr lvl="2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3pPr>
            <a:lvl4pPr lvl="3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4pPr>
            <a:lvl5pPr lvl="4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5pPr>
            <a:lvl6pPr lvl="5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6pPr>
            <a:lvl7pPr lvl="6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7pPr>
            <a:lvl8pPr lvl="7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8pPr>
            <a:lvl9pPr lvl="8" rtl="0">
              <a:buNone/>
              <a:defRPr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73" name="Google Shape;73;p17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7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75" name="Google Shape;75;p17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76" name="Google Shape;76;p17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Char char="×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×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80" name="Google Shape;80;p1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8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82" name="Google Shape;82;p18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83" name="Google Shape;83;p18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1073625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85" name="Google Shape;85;p18"/>
          <p:cNvSpPr txBox="1"/>
          <p:nvPr>
            <p:ph idx="2" type="body"/>
          </p:nvPr>
        </p:nvSpPr>
        <p:spPr>
          <a:xfrm>
            <a:off x="4674251" y="1550125"/>
            <a:ext cx="3396300" cy="26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×"/>
              <a:defRPr sz="2200"/>
            </a:lvl1pPr>
            <a:lvl2pPr indent="-368300" lvl="1" marL="914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2pPr>
            <a:lvl3pPr indent="-368300" lvl="2" marL="1371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3pPr>
            <a:lvl4pPr indent="-368300" lvl="3" marL="1828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4pPr>
            <a:lvl5pPr indent="-368300" lvl="4" marL="22860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5pPr>
            <a:lvl6pPr indent="-368300" lvl="5" marL="27432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6pPr>
            <a:lvl7pPr indent="-368300" lvl="6" marL="32004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7pPr>
            <a:lvl8pPr indent="-368300" lvl="7" marL="36576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8pPr>
            <a:lvl9pPr indent="-368300" lvl="8" marL="4114800" rtl="0">
              <a:spcBef>
                <a:spcPts val="0"/>
              </a:spcBef>
              <a:spcAft>
                <a:spcPts val="0"/>
              </a:spcAft>
              <a:buSzPts val="2200"/>
              <a:buChar char="×"/>
              <a:defRPr sz="2200"/>
            </a:lvl9pPr>
          </a:lstStyle>
          <a:p/>
        </p:txBody>
      </p:sp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88" name="Google Shape;88;p19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9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90" name="Google Shape;90;p19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91" name="Google Shape;91;p19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902950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2" type="body"/>
          </p:nvPr>
        </p:nvSpPr>
        <p:spPr>
          <a:xfrm>
            <a:off x="3315993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3" type="body"/>
          </p:nvPr>
        </p:nvSpPr>
        <p:spPr>
          <a:xfrm>
            <a:off x="5729035" y="1556175"/>
            <a:ext cx="2295300" cy="28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×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×"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97" name="Google Shape;97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99" name="Google Shape;99;p20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00" name="Google Shape;100;p20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1.png" id="103" name="Google Shape;103;p2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1"/>
          <p:cNvSpPr/>
          <p:nvPr/>
        </p:nvSpPr>
        <p:spPr>
          <a:xfrm>
            <a:off x="734600" y="7635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001936">
              <a:alpha val="21920"/>
            </a:srgbClr>
          </a:solidFill>
          <a:ln>
            <a:noFill/>
          </a:ln>
        </p:spPr>
      </p:sp>
      <p:sp>
        <p:nvSpPr>
          <p:cNvPr id="105" name="Google Shape;105;p21"/>
          <p:cNvSpPr/>
          <p:nvPr/>
        </p:nvSpPr>
        <p:spPr>
          <a:xfrm>
            <a:off x="506000" y="534900"/>
            <a:ext cx="7879000" cy="4185275"/>
          </a:xfrm>
          <a:custGeom>
            <a:rect b="b" l="l" r="r" t="t"/>
            <a:pathLst>
              <a:path extrusionOk="0" h="167411" w="315160">
                <a:moveTo>
                  <a:pt x="0" y="0"/>
                </a:moveTo>
                <a:lnTo>
                  <a:pt x="315160" y="10409"/>
                </a:lnTo>
                <a:lnTo>
                  <a:pt x="310823" y="159315"/>
                </a:lnTo>
                <a:lnTo>
                  <a:pt x="9252" y="167411"/>
                </a:lnTo>
                <a:close/>
              </a:path>
            </a:pathLst>
          </a:custGeom>
          <a:solidFill>
            <a:srgbClr val="FFFFFF"/>
          </a:solidFill>
          <a:ln cap="flat" cmpd="sng" w="76200">
            <a:solidFill>
              <a:srgbClr val="000000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06" name="Google Shape;106;p21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ic-03.png" id="109" name="Google Shape;109;p2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0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0A7EB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ngers"/>
              <a:buNone/>
              <a:defRPr sz="3000">
                <a:solidFill>
                  <a:schemeClr val="dk1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052050" y="1545942"/>
            <a:ext cx="7710900" cy="33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niglet"/>
              <a:buChar char="×"/>
              <a:defRPr sz="30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niglet"/>
              <a:buChar char="×"/>
              <a:defRPr sz="24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niglet"/>
              <a:buChar char="×"/>
              <a:defRPr sz="1800">
                <a:solidFill>
                  <a:schemeClr val="dk1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1pPr>
            <a:lvl2pPr lvl="1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2pPr>
            <a:lvl3pPr lvl="2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3pPr>
            <a:lvl4pPr lvl="3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4pPr>
            <a:lvl5pPr lvl="4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5pPr>
            <a:lvl6pPr lvl="5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6pPr>
            <a:lvl7pPr lvl="6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7pPr>
            <a:lvl8pPr lvl="7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8pPr>
            <a:lvl9pPr lvl="8" rtl="0" algn="r">
              <a:buNone/>
              <a:defRPr sz="1200">
                <a:solidFill>
                  <a:srgbClr val="FFFFFF"/>
                </a:solidFill>
                <a:latin typeface="Bangers"/>
                <a:ea typeface="Bangers"/>
                <a:cs typeface="Bangers"/>
                <a:sym typeface="Banger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D02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Intro to Algorithms As Opinions!</a:t>
            </a:r>
            <a:endParaRPr sz="6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How do we decide what an algorithm should optimize for?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D0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ctrTitle"/>
          </p:nvPr>
        </p:nvSpPr>
        <p:spPr>
          <a:xfrm>
            <a:off x="3865425" y="806100"/>
            <a:ext cx="4374600" cy="264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latin typeface="Sniglet"/>
                <a:ea typeface="Sniglet"/>
                <a:cs typeface="Sniglet"/>
                <a:sym typeface="Sniglet"/>
              </a:rPr>
              <a:t>What is an</a:t>
            </a:r>
            <a:endParaRPr sz="3200">
              <a:latin typeface="Sniglet"/>
              <a:ea typeface="Sniglet"/>
              <a:cs typeface="Sniglet"/>
              <a:sym typeface="Snigle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“algorithm”?</a:t>
            </a:r>
            <a:endParaRPr sz="32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Algorithm</a:t>
            </a:r>
            <a:endParaRPr/>
          </a:p>
        </p:txBody>
      </p:sp>
      <p:sp>
        <p:nvSpPr>
          <p:cNvPr id="127" name="Google Shape;127;p25"/>
          <p:cNvSpPr/>
          <p:nvPr/>
        </p:nvSpPr>
        <p:spPr>
          <a:xfrm rot="-152142">
            <a:off x="1333737" y="2074150"/>
            <a:ext cx="2264818" cy="1840197"/>
          </a:xfrm>
          <a:prstGeom prst="homePlate">
            <a:avLst>
              <a:gd fmla="val 30129" name="adj"/>
            </a:avLst>
          </a:prstGeom>
          <a:solidFill>
            <a:srgbClr val="FF4026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input</a:t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8" name="Google Shape;128;p25"/>
          <p:cNvSpPr/>
          <p:nvPr/>
        </p:nvSpPr>
        <p:spPr>
          <a:xfrm rot="-151954">
            <a:off x="3295809" y="1986429"/>
            <a:ext cx="2308355" cy="1840197"/>
          </a:xfrm>
          <a:prstGeom prst="chevron">
            <a:avLst>
              <a:gd fmla="val 29853" name="adj"/>
            </a:avLst>
          </a:prstGeom>
          <a:solidFill>
            <a:srgbClr val="FAD90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Steps to change input</a:t>
            </a:r>
            <a:endParaRPr sz="1800" u="sng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29" name="Google Shape;129;p25"/>
          <p:cNvSpPr/>
          <p:nvPr/>
        </p:nvSpPr>
        <p:spPr>
          <a:xfrm rot="-151775">
            <a:off x="5301341" y="1893924"/>
            <a:ext cx="2481018" cy="1840197"/>
          </a:xfrm>
          <a:prstGeom prst="chevron">
            <a:avLst>
              <a:gd fmla="val 29853" name="adj"/>
            </a:avLst>
          </a:prstGeom>
          <a:solidFill>
            <a:srgbClr val="00A7EB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output</a:t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Cake Algorithm</a:t>
            </a:r>
            <a:endParaRPr/>
          </a:p>
        </p:txBody>
      </p:sp>
      <p:sp>
        <p:nvSpPr>
          <p:cNvPr id="136" name="Google Shape;136;p26"/>
          <p:cNvSpPr/>
          <p:nvPr/>
        </p:nvSpPr>
        <p:spPr>
          <a:xfrm rot="-152142">
            <a:off x="1028937" y="2074150"/>
            <a:ext cx="2264818" cy="1840197"/>
          </a:xfrm>
          <a:prstGeom prst="homePlate">
            <a:avLst>
              <a:gd fmla="val 30129" name="adj"/>
            </a:avLst>
          </a:prstGeom>
          <a:solidFill>
            <a:srgbClr val="FF4026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37" name="Google Shape;137;p26"/>
          <p:cNvSpPr/>
          <p:nvPr/>
        </p:nvSpPr>
        <p:spPr>
          <a:xfrm rot="-151844">
            <a:off x="2990737" y="1974580"/>
            <a:ext cx="2846777" cy="1840197"/>
          </a:xfrm>
          <a:prstGeom prst="chevron">
            <a:avLst>
              <a:gd fmla="val 29853" name="adj"/>
            </a:avLst>
          </a:prstGeom>
          <a:solidFill>
            <a:srgbClr val="FAD90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niglet"/>
              <a:buAutoNum type="arabicPeriod"/>
            </a:pPr>
            <a:r>
              <a:rPr lang="en-GB" sz="1200">
                <a:latin typeface="Sniglet"/>
                <a:ea typeface="Sniglet"/>
                <a:cs typeface="Sniglet"/>
                <a:sym typeface="Sniglet"/>
              </a:rPr>
              <a:t>Preheat oven</a:t>
            </a:r>
            <a:endParaRPr sz="1200">
              <a:latin typeface="Sniglet"/>
              <a:ea typeface="Sniglet"/>
              <a:cs typeface="Sniglet"/>
              <a:sym typeface="Snigle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niglet"/>
              <a:buAutoNum type="arabicPeriod"/>
            </a:pPr>
            <a:r>
              <a:rPr lang="en-GB" sz="1200">
                <a:latin typeface="Sniglet"/>
                <a:ea typeface="Sniglet"/>
                <a:cs typeface="Sniglet"/>
                <a:sym typeface="Sniglet"/>
              </a:rPr>
              <a:t>Mix dry ingredients</a:t>
            </a:r>
            <a:endParaRPr sz="1200">
              <a:latin typeface="Sniglet"/>
              <a:ea typeface="Sniglet"/>
              <a:cs typeface="Sniglet"/>
              <a:sym typeface="Snigle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niglet"/>
              <a:buAutoNum type="arabicPeriod"/>
            </a:pPr>
            <a:r>
              <a:rPr lang="en-GB" sz="1200">
                <a:latin typeface="Sniglet"/>
                <a:ea typeface="Sniglet"/>
                <a:cs typeface="Sniglet"/>
                <a:sym typeface="Sniglet"/>
              </a:rPr>
              <a:t>Mix wet ingredients</a:t>
            </a:r>
            <a:endParaRPr sz="1200">
              <a:latin typeface="Sniglet"/>
              <a:ea typeface="Sniglet"/>
              <a:cs typeface="Sniglet"/>
              <a:sym typeface="Snigle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niglet"/>
              <a:buAutoNum type="arabicPeriod"/>
            </a:pPr>
            <a:r>
              <a:rPr lang="en-GB" sz="1200">
                <a:latin typeface="Sniglet"/>
                <a:ea typeface="Sniglet"/>
                <a:cs typeface="Sniglet"/>
                <a:sym typeface="Sniglet"/>
              </a:rPr>
              <a:t>Mix wet ingredients into dry</a:t>
            </a:r>
            <a:endParaRPr sz="1200">
              <a:latin typeface="Sniglet"/>
              <a:ea typeface="Sniglet"/>
              <a:cs typeface="Sniglet"/>
              <a:sym typeface="Snigle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Sniglet"/>
              <a:buAutoNum type="arabicPeriod"/>
            </a:pPr>
            <a:r>
              <a:rPr lang="en-GB" sz="1200">
                <a:latin typeface="Sniglet"/>
                <a:ea typeface="Sniglet"/>
                <a:cs typeface="Sniglet"/>
                <a:sym typeface="Sniglet"/>
              </a:rPr>
              <a:t>Blah blah blah </a:t>
            </a:r>
            <a:endParaRPr sz="12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38" name="Google Shape;138;p26"/>
          <p:cNvSpPr/>
          <p:nvPr/>
        </p:nvSpPr>
        <p:spPr>
          <a:xfrm rot="-151775">
            <a:off x="5529941" y="1893924"/>
            <a:ext cx="2481018" cy="1840197"/>
          </a:xfrm>
          <a:prstGeom prst="chevron">
            <a:avLst>
              <a:gd fmla="val 29853" name="adj"/>
            </a:avLst>
          </a:prstGeom>
          <a:solidFill>
            <a:srgbClr val="00A7EB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39" name="Google Shape;139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0" name="Google Shape;140;p26"/>
          <p:cNvPicPr preferRelativeResize="0"/>
          <p:nvPr/>
        </p:nvPicPr>
        <p:blipFill rotWithShape="1">
          <a:blip r:embed="rId3">
            <a:alphaModFix/>
          </a:blip>
          <a:srcRect b="0" l="7800" r="17911" t="0"/>
          <a:stretch/>
        </p:blipFill>
        <p:spPr>
          <a:xfrm>
            <a:off x="1127500" y="2292175"/>
            <a:ext cx="1564725" cy="140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 rotWithShape="1">
          <a:blip r:embed="rId4">
            <a:alphaModFix/>
          </a:blip>
          <a:srcRect b="7812" l="0" r="0" t="13199"/>
          <a:stretch/>
        </p:blipFill>
        <p:spPr>
          <a:xfrm>
            <a:off x="6192022" y="2111962"/>
            <a:ext cx="1269728" cy="1404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A300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 rot="161729">
            <a:off x="976261" y="876906"/>
            <a:ext cx="7029878" cy="760139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Write an Algorithm for the </a:t>
            </a:r>
            <a:r>
              <a:rPr lang="en-GB" u="sng"/>
              <a:t>best</a:t>
            </a:r>
            <a:r>
              <a:rPr lang="en-GB"/>
              <a:t> PB&amp;J sandwich</a:t>
            </a:r>
            <a:endParaRPr/>
          </a:p>
        </p:txBody>
      </p:sp>
      <p:sp>
        <p:nvSpPr>
          <p:cNvPr id="147" name="Google Shape;147;p27"/>
          <p:cNvSpPr/>
          <p:nvPr/>
        </p:nvSpPr>
        <p:spPr>
          <a:xfrm rot="-152142">
            <a:off x="1333737" y="2074150"/>
            <a:ext cx="2264818" cy="1840197"/>
          </a:xfrm>
          <a:prstGeom prst="homePlate">
            <a:avLst>
              <a:gd fmla="val 30129" name="adj"/>
            </a:avLst>
          </a:prstGeom>
          <a:solidFill>
            <a:srgbClr val="FF4026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input</a:t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48" name="Google Shape;148;p27"/>
          <p:cNvSpPr/>
          <p:nvPr/>
        </p:nvSpPr>
        <p:spPr>
          <a:xfrm rot="-151954">
            <a:off x="3295809" y="1986429"/>
            <a:ext cx="2308355" cy="1840197"/>
          </a:xfrm>
          <a:prstGeom prst="chevron">
            <a:avLst>
              <a:gd fmla="val 29853" name="adj"/>
            </a:avLst>
          </a:prstGeom>
          <a:solidFill>
            <a:srgbClr val="FAD900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Steps to change input</a:t>
            </a:r>
            <a:endParaRPr sz="1800" u="sng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49" name="Google Shape;149;p27"/>
          <p:cNvSpPr/>
          <p:nvPr/>
        </p:nvSpPr>
        <p:spPr>
          <a:xfrm rot="-151775">
            <a:off x="5301341" y="1893924"/>
            <a:ext cx="2481018" cy="1840197"/>
          </a:xfrm>
          <a:prstGeom prst="chevron">
            <a:avLst>
              <a:gd fmla="val 29853" name="adj"/>
            </a:avLst>
          </a:prstGeom>
          <a:solidFill>
            <a:srgbClr val="00A7EB"/>
          </a:solidFill>
          <a:ln cap="flat" cmpd="sng" w="762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Sniglet"/>
                <a:ea typeface="Sniglet"/>
                <a:cs typeface="Sniglet"/>
                <a:sym typeface="Sniglet"/>
              </a:rPr>
              <a:t>output</a:t>
            </a:r>
            <a:endParaRPr sz="1800"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50" name="Google Shape;15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A7EB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ctrTitle"/>
          </p:nvPr>
        </p:nvSpPr>
        <p:spPr>
          <a:xfrm>
            <a:off x="2572125" y="2068625"/>
            <a:ext cx="4271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Write an algorithm for the</a:t>
            </a:r>
            <a:r>
              <a:rPr lang="en-GB"/>
              <a:t> </a:t>
            </a:r>
            <a:r>
              <a:rPr lang="en-GB" u="sng"/>
              <a:t>BEST</a:t>
            </a:r>
            <a:r>
              <a:rPr lang="en-GB"/>
              <a:t> </a:t>
            </a:r>
            <a:r>
              <a:rPr lang="en-GB" sz="6000"/>
              <a:t>PB&amp;J</a:t>
            </a:r>
            <a:endParaRPr sz="6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5C4CA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ctrTitle"/>
          </p:nvPr>
        </p:nvSpPr>
        <p:spPr>
          <a:xfrm>
            <a:off x="4101125" y="1659550"/>
            <a:ext cx="3767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Share </a:t>
            </a:r>
            <a:endParaRPr sz="4800"/>
          </a:p>
        </p:txBody>
      </p:sp>
      <p:sp>
        <p:nvSpPr>
          <p:cNvPr id="161" name="Google Shape;16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4026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The “best” PB&amp;J sandwich could mean a lot </a:t>
            </a:r>
            <a:endParaRPr/>
          </a:p>
        </p:txBody>
      </p:sp>
      <p:sp>
        <p:nvSpPr>
          <p:cNvPr id="167" name="Google Shape;167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 rotWithShape="1">
          <a:blip r:embed="rId3">
            <a:alphaModFix/>
          </a:blip>
          <a:srcRect b="0" l="0" r="0" t="23652"/>
          <a:stretch/>
        </p:blipFill>
        <p:spPr>
          <a:xfrm>
            <a:off x="802050" y="1205025"/>
            <a:ext cx="2085428" cy="2392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30"/>
          <p:cNvPicPr preferRelativeResize="0"/>
          <p:nvPr/>
        </p:nvPicPr>
        <p:blipFill rotWithShape="1">
          <a:blip r:embed="rId4">
            <a:alphaModFix/>
          </a:blip>
          <a:srcRect b="0" l="11749" r="6026" t="0"/>
          <a:stretch/>
        </p:blipFill>
        <p:spPr>
          <a:xfrm>
            <a:off x="3074863" y="1445788"/>
            <a:ext cx="2358724" cy="1911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0975" y="1264825"/>
            <a:ext cx="2392725" cy="23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4026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idx="1" type="body"/>
          </p:nvPr>
        </p:nvSpPr>
        <p:spPr>
          <a:xfrm rot="-120953">
            <a:off x="457216" y="4025232"/>
            <a:ext cx="8229893" cy="51962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-GB" sz="1800"/>
              <a:t>What do you think Google Search results are optimized for? </a:t>
            </a:r>
            <a:endParaRPr sz="1800"/>
          </a:p>
        </p:txBody>
      </p:sp>
      <p:sp>
        <p:nvSpPr>
          <p:cNvPr id="176" name="Google Shape;176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0627" y="955949"/>
            <a:ext cx="4209475" cy="3052851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Jachim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